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6"/>
  </p:notesMasterIdLst>
  <p:sldIdLst>
    <p:sldId id="300" r:id="rId5"/>
    <p:sldId id="302" r:id="rId6"/>
    <p:sldId id="304" r:id="rId7"/>
    <p:sldId id="315" r:id="rId8"/>
    <p:sldId id="313" r:id="rId9"/>
    <p:sldId id="317" r:id="rId10"/>
    <p:sldId id="316" r:id="rId11"/>
    <p:sldId id="319" r:id="rId12"/>
    <p:sldId id="318" r:id="rId13"/>
    <p:sldId id="320" r:id="rId14"/>
    <p:sldId id="303" r:id="rId15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40000" autoAdjust="0"/>
  </p:normalViewPr>
  <p:slideViewPr>
    <p:cSldViewPr snapToGrid="0" showGuides="1">
      <p:cViewPr varScale="1">
        <p:scale>
          <a:sx n="109" d="100"/>
          <a:sy n="109" d="100"/>
        </p:scale>
        <p:origin x="115" y="130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55BB-3499-A9FF-CB8E-11517654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E0F4C-EE7B-D4C7-41D8-AF857176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9AE625-BBE8-4F5B-230B-ECFA86612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D78B0-4577-B3C5-5A79-A9825CA75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4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목표는 라인 스캔 카메라를 활용한 </a:t>
            </a:r>
            <a:r>
              <a:rPr lang="en-US" altLang="ko-KR" dirty="0"/>
              <a:t>PCB </a:t>
            </a:r>
            <a:r>
              <a:rPr lang="ko-KR" altLang="en-US" dirty="0"/>
              <a:t>불량 검출 모델 구축이고요</a:t>
            </a:r>
            <a:r>
              <a:rPr lang="en-US" altLang="ko-KR" dirty="0"/>
              <a:t>, </a:t>
            </a:r>
            <a:r>
              <a:rPr lang="ko-KR" altLang="en-US" dirty="0"/>
              <a:t>이미지를 획득 장치를 구성해서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불량 검출 모델을 구축하는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기대효과는 다음과 같이</a:t>
            </a:r>
            <a:r>
              <a:rPr lang="en-US" altLang="ko-KR" dirty="0"/>
              <a:t>, </a:t>
            </a:r>
            <a:r>
              <a:rPr lang="ko-KR" altLang="en-US" dirty="0"/>
              <a:t>고속으로 이동하는 물체에 대해 고화질의 이미지를 획득할 수 있고</a:t>
            </a:r>
            <a:r>
              <a:rPr lang="en-US" altLang="ko-KR" dirty="0"/>
              <a:t>, </a:t>
            </a:r>
            <a:r>
              <a:rPr lang="ko-KR" altLang="en-US" dirty="0"/>
              <a:t>물체의 길이에 관계없이 이미지를 획득할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~~~~~~~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6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51DB-28AC-9209-DA10-6CF03634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974880-B459-013E-3C0C-E1A50E13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775B01-1AC6-8684-7346-21089BB9A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E93B1-DE20-1EDC-00F5-D7DF2146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7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20F8-98A6-C99D-89B0-9D872EBE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0659DC-4E77-1DC4-73AA-9CB061E2B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FE9FBA-DDE9-B73F-4E92-E4FDF86A8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21565-EAC8-7BFA-D880-6191D3206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8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C20B9-FD41-C840-8E30-E9B76E222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C9F3F7-6762-D8A4-8A41-B9A46FC52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BA3FA-6575-46AD-30DA-A0988AA67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CE610-5E81-1B65-1E0A-897B08073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07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98CA-DCDC-C41C-3A93-1457007C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2BEC9-EDE3-959F-24BD-3B2EA2A4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FB4CE-CD0C-555D-EE7E-BB2F31E20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장치 구성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사진과 같이 컨베이어벨트위에 카메라를 설치하고</a:t>
            </a:r>
            <a:r>
              <a:rPr lang="en-US" altLang="ko-KR" dirty="0"/>
              <a:t>, </a:t>
            </a:r>
            <a:r>
              <a:rPr lang="ko-KR" altLang="en-US" dirty="0"/>
              <a:t>실제 구조물 위에서 이동하는 물체를 인식하여 촬영을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촬영 타이밍을 맞추기 위해 카메라 앞에 설치한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감지해서 트리거를 발생시켜 촬영을 진행하구요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촬영 속도를 맞추기 위해 이동 속도를 감안해서 촬영 타이밍을 튜닝해야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촬영된 이미지들을 같은 방향과 크기로 정렬하기 위해 전처리를 수행하고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전처리가 완료된 이미지들에 대해 불량 검출 모델을 구축합니다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제가 수행한 부분은 촬영 타이밍과 촬영 속도 튜닝</a:t>
            </a:r>
            <a:r>
              <a:rPr lang="en-US" altLang="ko-KR" dirty="0"/>
              <a:t>, </a:t>
            </a:r>
            <a:r>
              <a:rPr lang="ko-KR" altLang="en-US" dirty="0"/>
              <a:t>그리고 불량 검출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85BCD-F8C8-3EDE-0958-91EF6BE1F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발표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2024. 12. 04.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 관리를 위한 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진동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전류 센서 데이터 수집 및 모니터링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Vibration and current sensor data collection and monitoring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for facility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A4ED-1DFF-AC15-98A2-22F58A01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44FE99-7B8D-6F41-DAA0-C65807FF9466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411482A8-5745-69AA-FDF9-3DC894E9E0F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영상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810A6F-CE8D-D012-8A1C-159AE379626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66AB4F7C-A83D-0736-7BE0-2831CA29D1C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35192-36C1-9E26-5CBD-AB0F2A6AF17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F4F4BB-2387-DF73-BC35-3A3E57EF26D4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251A1-2909-8617-614A-A704F5E1B0E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센서 → 데이터 수신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8B421-4641-EBF3-8E7A-5294FFEEDD7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pic>
        <p:nvPicPr>
          <p:cNvPr id="5" name="동영상">
            <a:hlinkClick r:id="" action="ppaction://media"/>
            <a:extLst>
              <a:ext uri="{FF2B5EF4-FFF2-40B4-BE49-F238E27FC236}">
                <a16:creationId xmlns:a16="http://schemas.microsoft.com/office/drawing/2014/main" id="{70EF3170-1FF5-85C4-A6BE-A5C35B55A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3726" y="2432970"/>
            <a:ext cx="4439948" cy="44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152099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지능형 </a:t>
            </a:r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697774" y="3755979"/>
            <a:ext cx="2449388" cy="17871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176636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관리를 통한 제조 비용의 감소와 제조업 경쟁력의 강화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최근 스마트 공장 서비스의 확산으로 실시간 공정 및 설비 상태에 대한 데이터 수집이 가능해짐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이를 활용하여 제조 현장의 효율이나 제조 설비의 고장 예측 및 진단을 위한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연구가 활발히 이루어지고 있음 </a:t>
            </a:r>
            <a:r>
              <a:rPr lang="en-US" altLang="ko-KR" sz="1400" dirty="0">
                <a:latin typeface="+mn-ea"/>
              </a:rPr>
              <a:t>(Ex. </a:t>
            </a:r>
            <a:r>
              <a:rPr lang="ko-KR" altLang="en-US" sz="1400" dirty="0">
                <a:latin typeface="+mn-ea"/>
              </a:rPr>
              <a:t>설비 예지보전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생산 설비의 고장이나 오류 발생은 곧 제품의 결함이나 생산 라인 가동 중단으로 이어지므로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제조 업체의 막대한 경제적 손실을 야기할 수 있음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설비의 이상 상태를 감지하고 예측하기 위해</a:t>
            </a:r>
            <a:r>
              <a:rPr lang="en-US" altLang="ko-KR" sz="1400" dirty="0">
                <a:latin typeface="+mn-ea"/>
              </a:rPr>
              <a:t>, IoT</a:t>
            </a:r>
            <a:r>
              <a:rPr lang="ko-KR" altLang="en-US" sz="1400" dirty="0">
                <a:latin typeface="+mn-ea"/>
              </a:rPr>
              <a:t> 네트워크를 활용하여 설비 데이터를 수집하고자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추후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 설비 예지보전의 학습 모델 구축을 위한 데이터로 활용될 수 있음</a:t>
            </a:r>
            <a:r>
              <a:rPr lang="en-US" altLang="ko-KR" sz="1400" dirty="0">
                <a:latin typeface="+mn-ea"/>
              </a:rPr>
              <a:t> </a:t>
            </a:r>
            <a:endParaRPr lang="en-US" altLang="ko-KR" sz="1400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3" name="_x254336960">
            <a:extLst>
              <a:ext uri="{FF2B5EF4-FFF2-40B4-BE49-F238E27FC236}">
                <a16:creationId xmlns:a16="http://schemas.microsoft.com/office/drawing/2014/main" id="{02BAE6C8-0DEC-07F4-A5AC-961FC394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47" y="4640911"/>
            <a:ext cx="6925892" cy="20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D9F82-E7AB-21E6-2F1C-62B999A4755A}"/>
              </a:ext>
            </a:extLst>
          </p:cNvPr>
          <p:cNvSpPr txBox="1"/>
          <p:nvPr/>
        </p:nvSpPr>
        <p:spPr>
          <a:xfrm>
            <a:off x="3972173" y="683085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설비 예지보전의 단계 정의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설비 관리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진동 및 전류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수집을 위한 </a:t>
            </a:r>
            <a:r>
              <a:rPr lang="en-US" altLang="ko-KR" sz="1400" dirty="0">
                <a:latin typeface="+mn-ea"/>
              </a:rPr>
              <a:t>IoT </a:t>
            </a:r>
            <a:r>
              <a:rPr lang="ko-KR" altLang="en-US" sz="1400" dirty="0">
                <a:latin typeface="+mn-ea"/>
              </a:rPr>
              <a:t>네트워크 구성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진동 및 전류 센서 설치 </a:t>
            </a:r>
            <a:r>
              <a:rPr lang="en-US" altLang="ko-KR" sz="1400" dirty="0">
                <a:latin typeface="+mn-ea"/>
              </a:rPr>
              <a:t>(NCD</a:t>
            </a:r>
            <a:r>
              <a:rPr lang="ko-KR" altLang="en-US" sz="1400" dirty="0">
                <a:latin typeface="+mn-ea"/>
              </a:rPr>
              <a:t>社의 무선 센서 사용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무선수신기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공유기를 활용한 무선 네트워크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 프로그램 개발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86DE662B-B03A-A18F-DC3B-6E4695A3DE6E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314194" y="4236137"/>
            <a:ext cx="574454" cy="32741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6F2995-C38E-C6A7-2CAC-8B71320AC512}"/>
              </a:ext>
            </a:extLst>
          </p:cNvPr>
          <p:cNvGrpSpPr/>
          <p:nvPr/>
        </p:nvGrpSpPr>
        <p:grpSpPr>
          <a:xfrm>
            <a:off x="4341703" y="4174890"/>
            <a:ext cx="1306689" cy="1130054"/>
            <a:chOff x="1846653" y="4510431"/>
            <a:chExt cx="1050925" cy="9572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726817-C1D5-B576-FECA-250FC96B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512" y="4510431"/>
              <a:ext cx="750282" cy="6584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980AB-69B0-06B0-3A19-EF429CDCB078}"/>
                </a:ext>
              </a:extLst>
            </p:cNvPr>
            <p:cNvSpPr txBox="1"/>
            <p:nvPr/>
          </p:nvSpPr>
          <p:spPr>
            <a:xfrm>
              <a:off x="1846653" y="5193948"/>
              <a:ext cx="1050925" cy="27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/>
                <a:t>무선 수신기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8CEEC2-6630-979C-8FFE-3EDF9432B65D}"/>
              </a:ext>
            </a:extLst>
          </p:cNvPr>
          <p:cNvSpPr txBox="1"/>
          <p:nvPr/>
        </p:nvSpPr>
        <p:spPr>
          <a:xfrm>
            <a:off x="1160289" y="4357177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진동 센서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B137D7-8370-8D50-5945-FBAE0A89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894" y="3603740"/>
            <a:ext cx="825606" cy="658471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754F16A-AEF2-CEC3-EBCB-52EC9FA7B8A9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461500" y="3932976"/>
            <a:ext cx="1919816" cy="6305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EF2B-5ACE-8D81-A7A4-8AD69A3BC61C}"/>
              </a:ext>
            </a:extLst>
          </p:cNvPr>
          <p:cNvSpPr txBox="1"/>
          <p:nvPr/>
        </p:nvSpPr>
        <p:spPr>
          <a:xfrm>
            <a:off x="2641977" y="5449056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526EF-0033-FD24-61AF-DACAB9D9245A}"/>
              </a:ext>
            </a:extLst>
          </p:cNvPr>
          <p:cNvSpPr txBox="1"/>
          <p:nvPr/>
        </p:nvSpPr>
        <p:spPr>
          <a:xfrm>
            <a:off x="6731665" y="3891099"/>
            <a:ext cx="8065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</a:rPr>
              <a:t>Wi-fi</a:t>
            </a:r>
            <a:endParaRPr lang="ko-KR" alt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0A7B1C-9433-8224-B504-E5EB20AED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48" y="3840202"/>
            <a:ext cx="806534" cy="7918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F7B33A-69FC-07F2-CF27-680DECB9BAC8}"/>
              </a:ext>
            </a:extLst>
          </p:cNvPr>
          <p:cNvSpPr txBox="1"/>
          <p:nvPr/>
        </p:nvSpPr>
        <p:spPr>
          <a:xfrm>
            <a:off x="5294886" y="4593886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공유기 </a:t>
            </a:r>
            <a:r>
              <a:rPr lang="en-US" altLang="ko-KR" sz="1400" b="1" dirty="0"/>
              <a:t>(Wi-fi)</a:t>
            </a:r>
            <a:endParaRPr lang="ko-KR" altLang="en-US" sz="1400" b="1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596E92E-97A0-5FAD-AF63-389DAAA92E1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6695182" y="4236137"/>
            <a:ext cx="1163616" cy="32275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67457D-2890-5D2D-562C-DE00F689584F}"/>
              </a:ext>
            </a:extLst>
          </p:cNvPr>
          <p:cNvSpPr txBox="1"/>
          <p:nvPr/>
        </p:nvSpPr>
        <p:spPr>
          <a:xfrm>
            <a:off x="7601886" y="5143361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노트북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서버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87F5A2-0351-3A62-E0BD-C57C3C08E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04" y="5022783"/>
            <a:ext cx="961311" cy="87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586F6-7CEF-1FDE-1B98-4FD5ED61E2B0}"/>
              </a:ext>
            </a:extLst>
          </p:cNvPr>
          <p:cNvSpPr txBox="1"/>
          <p:nvPr/>
        </p:nvSpPr>
        <p:spPr>
          <a:xfrm>
            <a:off x="1160289" y="5948112"/>
            <a:ext cx="1776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무선 전류 센서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402524A-5C94-BF13-B946-243AFFDFA761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 flipV="1">
            <a:off x="2456615" y="4563551"/>
            <a:ext cx="1924701" cy="8976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4E8266-009D-99F5-5B55-DA7F83E7D589}"/>
              </a:ext>
            </a:extLst>
          </p:cNvPr>
          <p:cNvSpPr txBox="1"/>
          <p:nvPr/>
        </p:nvSpPr>
        <p:spPr>
          <a:xfrm>
            <a:off x="2580863" y="3625948"/>
            <a:ext cx="1246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지그비 통신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5E9280C-C10B-389D-6BB6-1A4DF03F1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798" y="3986229"/>
            <a:ext cx="1262990" cy="1145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503C95-82EB-F91E-E2C0-FD22545B3D39}"/>
              </a:ext>
            </a:extLst>
          </p:cNvPr>
          <p:cNvSpPr txBox="1"/>
          <p:nvPr/>
        </p:nvSpPr>
        <p:spPr>
          <a:xfrm>
            <a:off x="3888209" y="62947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</a:t>
            </a:r>
            <a:r>
              <a:rPr lang="en-US" altLang="ko-KR" sz="1000" dirty="0"/>
              <a:t> </a:t>
            </a:r>
            <a:r>
              <a:rPr lang="ko-KR" altLang="en-US" sz="1000" dirty="0"/>
              <a:t>및 전류 데이터 수집을 위한 </a:t>
            </a:r>
            <a:r>
              <a:rPr lang="en-US" altLang="ko-KR" sz="1000" dirty="0"/>
              <a:t>IoT </a:t>
            </a:r>
            <a:r>
              <a:rPr lang="ko-KR" altLang="en-US" sz="1000" dirty="0"/>
              <a:t>네트워크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C5086-DDE8-EB0D-3871-4CA0C1C0BE7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진동 센서 및 전류 센서 설치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2C189D-3462-5437-2EAD-E09ACD3B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8" y="2309704"/>
            <a:ext cx="3854485" cy="24906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BFCE9C-DFE5-D87A-CB0C-652FF9EC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06" y="3288172"/>
            <a:ext cx="2747496" cy="256692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2D346B-474D-4176-D2C1-3AA16DF1978F}"/>
              </a:ext>
            </a:extLst>
          </p:cNvPr>
          <p:cNvSpPr txBox="1"/>
          <p:nvPr/>
        </p:nvSpPr>
        <p:spPr>
          <a:xfrm>
            <a:off x="1304209" y="5868848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발생 및 조절 장치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97422-A7C3-8375-DDE0-044AE9B7075A}"/>
              </a:ext>
            </a:extLst>
          </p:cNvPr>
          <p:cNvSpPr txBox="1"/>
          <p:nvPr/>
        </p:nvSpPr>
        <p:spPr>
          <a:xfrm>
            <a:off x="6100635" y="4800514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진동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AB8E0B-649D-ED6B-1642-946B9FCB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38" y="5139142"/>
            <a:ext cx="2791094" cy="20888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4703B7-6DCD-C1BB-53CD-2CE264868679}"/>
              </a:ext>
            </a:extLst>
          </p:cNvPr>
          <p:cNvSpPr txBox="1"/>
          <p:nvPr/>
        </p:nvSpPr>
        <p:spPr>
          <a:xfrm>
            <a:off x="8337023" y="6981797"/>
            <a:ext cx="1643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[</a:t>
            </a:r>
            <a:r>
              <a:rPr lang="ko-KR" altLang="en-US" sz="1000" dirty="0"/>
              <a:t>전류 센서 설치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EB09327-B75D-0B2B-3C5E-D8BE4CAF0DD2}"/>
              </a:ext>
            </a:extLst>
          </p:cNvPr>
          <p:cNvSpPr/>
          <p:nvPr/>
        </p:nvSpPr>
        <p:spPr>
          <a:xfrm rot="20447298">
            <a:off x="4795412" y="3511704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33AA3FB-A9CF-6692-F7A8-0E38A9499CC3}"/>
              </a:ext>
            </a:extLst>
          </p:cNvPr>
          <p:cNvSpPr/>
          <p:nvPr/>
        </p:nvSpPr>
        <p:spPr>
          <a:xfrm rot="1080394">
            <a:off x="4818511" y="5024072"/>
            <a:ext cx="701269" cy="536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C49C48-47B1-0141-2A99-731D94438E4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167D-6BC1-EEEB-D822-74C32F4F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85C803-D568-6CB1-1249-697BF35ED1C3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572A3085-4278-54FA-03F4-7CA4DBEFA3C4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구성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DE4C40-E840-9914-F588-D2CAEDDF808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CE5576E-05D8-40A3-6F89-434448C7C46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9124D2-1303-1232-E066-8ACD7E0F9B4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F6B978-A42B-16E9-CADB-9E3B202E20C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구성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BFE33-ABC4-E515-C434-4452471BA7C7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무선 수신기 구성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37EA7-5A00-C666-1758-FD94FB8F54DA}"/>
              </a:ext>
            </a:extLst>
          </p:cNvPr>
          <p:cNvSpPr txBox="1"/>
          <p:nvPr/>
        </p:nvSpPr>
        <p:spPr>
          <a:xfrm>
            <a:off x="3428430" y="7005549"/>
            <a:ext cx="3344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무선 수신기와 공유기를 연결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2899D-24FA-55B9-F2DB-43AC88F88D9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33B6F-526A-67CC-581B-6F110FEE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98" y="2389324"/>
            <a:ext cx="6259209" cy="46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0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F58F-E07F-2B00-D9D4-C9767E174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4E0D56B-9371-A045-38A9-C7F3DFB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351" y="2526414"/>
            <a:ext cx="6166000" cy="363513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ACAB5F-0B52-683B-4799-6D54225DFC1C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CF5C94EB-088F-CB51-ECD2-8ABD56D682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7C47DC-6D4B-400F-8F72-30043632D6A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C55DE63D-1D18-2433-C146-6DAD5E94962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6E2B52-39C1-D5B2-C402-51AA4EBC6C0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0C6FD4-FD81-0F93-7EED-D809D7C9866B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3A00D-884B-473A-C7FB-5A2350AC53F3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 수신 화면 </a:t>
            </a:r>
            <a:r>
              <a:rPr lang="en-US" altLang="ko-KR" sz="1400" dirty="0">
                <a:latin typeface="+mn-ea"/>
              </a:rPr>
              <a:t>(Python)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91E5C-CA79-36E8-02EB-15D8902C1DC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83A8F-F7E2-4F08-F649-E41C564AF3B2}"/>
              </a:ext>
            </a:extLst>
          </p:cNvPr>
          <p:cNvSpPr/>
          <p:nvPr/>
        </p:nvSpPr>
        <p:spPr>
          <a:xfrm>
            <a:off x="2335237" y="3913113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2280B-9CBA-57FF-BED7-4FCDBF49C514}"/>
              </a:ext>
            </a:extLst>
          </p:cNvPr>
          <p:cNvSpPr/>
          <p:nvPr/>
        </p:nvSpPr>
        <p:spPr>
          <a:xfrm>
            <a:off x="2321169" y="4806361"/>
            <a:ext cx="6126667" cy="293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431FAB-2F50-6FF2-BB2D-B84A87F984C8}"/>
              </a:ext>
            </a:extLst>
          </p:cNvPr>
          <p:cNvSpPr/>
          <p:nvPr/>
        </p:nvSpPr>
        <p:spPr>
          <a:xfrm>
            <a:off x="2321168" y="5118394"/>
            <a:ext cx="6126667" cy="33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205314-03C4-E15D-F100-E62DE8F48C7D}"/>
              </a:ext>
            </a:extLst>
          </p:cNvPr>
          <p:cNvSpPr/>
          <p:nvPr/>
        </p:nvSpPr>
        <p:spPr>
          <a:xfrm>
            <a:off x="2321168" y="2889441"/>
            <a:ext cx="6126667" cy="381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379044-6289-94CA-0EDF-8F89A92639C7}"/>
              </a:ext>
            </a:extLst>
          </p:cNvPr>
          <p:cNvSpPr/>
          <p:nvPr/>
        </p:nvSpPr>
        <p:spPr>
          <a:xfrm>
            <a:off x="2335235" y="5463273"/>
            <a:ext cx="3179302" cy="268456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7C605B-D102-B88E-A00D-000CFC90BED8}"/>
              </a:ext>
            </a:extLst>
          </p:cNvPr>
          <p:cNvSpPr/>
          <p:nvPr/>
        </p:nvSpPr>
        <p:spPr>
          <a:xfrm>
            <a:off x="2324478" y="3248481"/>
            <a:ext cx="3179302" cy="293169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39E972-3B6F-F342-7C6A-59F22C71570E}"/>
              </a:ext>
            </a:extLst>
          </p:cNvPr>
          <p:cNvSpPr txBox="1"/>
          <p:nvPr/>
        </p:nvSpPr>
        <p:spPr>
          <a:xfrm>
            <a:off x="7129517" y="448153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전류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A05E3F-EAF4-C9C7-2402-644BB79644BE}"/>
              </a:ext>
            </a:extLst>
          </p:cNvPr>
          <p:cNvSpPr txBox="1"/>
          <p:nvPr/>
        </p:nvSpPr>
        <p:spPr>
          <a:xfrm>
            <a:off x="7129517" y="5418777"/>
            <a:ext cx="1518482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센서 데이터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70A33-CB4D-A12A-5976-1C77194EA93C}"/>
              </a:ext>
            </a:extLst>
          </p:cNvPr>
          <p:cNvSpPr txBox="1"/>
          <p:nvPr/>
        </p:nvSpPr>
        <p:spPr>
          <a:xfrm>
            <a:off x="4702335" y="5700889"/>
            <a:ext cx="1970516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진동</a:t>
            </a:r>
            <a:r>
              <a:rPr lang="en-US" altLang="ko-KR" sz="1200" b="1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rgbClr val="FFFF00"/>
                </a:solidFill>
                <a:latin typeface="+mn-ea"/>
              </a:rPr>
              <a:t>전류 데이터 표시</a:t>
            </a:r>
            <a:endParaRPr lang="en-US" altLang="ko-KR" sz="12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6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EC5E-9B17-8A95-B958-59525FB9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1B82F4-B129-3BD6-590F-5E1D89DB0152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6619767A-48CF-91D0-E510-FCF10D31C1E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DBDCF90-1A4A-A442-A745-038BA29B6B1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D7A99E3-8437-8FFB-ABE5-5B2E7F90B96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07D4FB-656A-8C65-B39B-3B9E8000C6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D9B99E-2D92-D163-A3BD-79B3200675AA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75A82A-47B0-9FB7-3CB8-2889D3E86B42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데이터베이스 저장 화면 </a:t>
            </a:r>
            <a:r>
              <a:rPr lang="en-US" altLang="ko-KR" sz="1400" dirty="0">
                <a:latin typeface="+mn-ea"/>
              </a:rPr>
              <a:t>(MariaDB(</a:t>
            </a:r>
            <a:r>
              <a:rPr lang="en-US" altLang="ko-KR" sz="1400" dirty="0" err="1">
                <a:latin typeface="+mn-ea"/>
              </a:rPr>
              <a:t>HeidiSQL</a:t>
            </a:r>
            <a:r>
              <a:rPr lang="en-US" altLang="ko-KR" sz="1400" dirty="0">
                <a:latin typeface="+mn-ea"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8404E-7EBD-047B-4F4B-0ED30069D7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361BD-946A-62ED-9611-929D800D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35" y="2309704"/>
            <a:ext cx="6850989" cy="47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075A-A24D-27AE-4A20-CCA9EDDD3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9B342-999D-BC59-D3A5-C8C63AB689CF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A4164709-38DE-F916-0AA1-AF7CA1A11D76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화면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A0A0D29-6172-BFE8-1289-BA0C0595BFB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76496B06-F6F3-4EBD-0A20-37D7BCE0BE2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E361E3-B013-1F06-F90B-F9EB9B8F672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26C0C5-D4AB-62A6-96D7-D0A9A88B8A3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B7CAB1-B0F2-5614-113B-3F122B05BCEB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모니터링 프로그램 </a:t>
            </a:r>
            <a:r>
              <a:rPr lang="en-US" altLang="ko-KR" sz="1400" dirty="0">
                <a:latin typeface="+mn-ea"/>
              </a:rPr>
              <a:t>(Python – </a:t>
            </a:r>
            <a:r>
              <a:rPr lang="en-US" altLang="ko-KR" sz="1400" dirty="0" err="1">
                <a:latin typeface="+mn-ea"/>
              </a:rPr>
              <a:t>PyQt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D5DEC-388A-D4AA-FE46-206C78CEBA5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CBF1F-44CB-6983-5C99-B6213896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69" y="2363843"/>
            <a:ext cx="7027170" cy="49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4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5443</TotalTime>
  <Words>931</Words>
  <Application>Microsoft Office PowerPoint</Application>
  <PresentationFormat>사용자 지정</PresentationFormat>
  <Paragraphs>166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301</cp:revision>
  <cp:lastPrinted>2024-05-22T02:14:19Z</cp:lastPrinted>
  <dcterms:created xsi:type="dcterms:W3CDTF">2021-11-09T05:01:52Z</dcterms:created>
  <dcterms:modified xsi:type="dcterms:W3CDTF">2024-11-28T07:30:43Z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